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.tif>
</file>

<file path=ppt/media/image2.png>
</file>

<file path=ppt/media/image2.tif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이미지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이미지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9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49.50.162.41:3097/docs" TargetMode="External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졸업작품 발표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졸업작품 발표</a:t>
            </a:r>
          </a:p>
        </p:txBody>
      </p:sp>
      <p:sp>
        <p:nvSpPr>
          <p:cNvPr id="152" name="우수몽, 정지나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우수몽, 정지나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예제 투표 프론트엔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예제 투표 프론트엔드</a:t>
            </a:r>
          </a:p>
        </p:txBody>
      </p:sp>
      <p:sp>
        <p:nvSpPr>
          <p:cNvPr id="185" name="Flutter로 구현했습니다.…"/>
          <p:cNvSpPr txBox="1"/>
          <p:nvPr>
            <p:ph type="body" sz="half" idx="1"/>
          </p:nvPr>
        </p:nvSpPr>
        <p:spPr>
          <a:xfrm>
            <a:off x="1446922" y="8375174"/>
            <a:ext cx="21490156" cy="5922010"/>
          </a:xfrm>
          <a:prstGeom prst="rect">
            <a:avLst/>
          </a:prstGeom>
        </p:spPr>
        <p:txBody>
          <a:bodyPr/>
          <a:lstStyle/>
          <a:p>
            <a:pPr/>
            <a:r>
              <a:t>Flutter로 구현했습니다.</a:t>
            </a:r>
          </a:p>
          <a:p>
            <a:pPr/>
            <a:r>
              <a:t>이스포츠 10명의 선수들 중 1등~3등까지 올스타를 뽑는다는 시나리오의 투표 서비스를 가정하고 작성했습니다.</a:t>
            </a:r>
          </a:p>
          <a:p>
            <a:pPr/>
            <a:r>
              <a:t>진행 과정 : 인증번호 받기 -&gt; 인증번호 검증을 통한 전화번호 인증 -&gt; 투표ID 받기 -&gt; 투표 진행(1등~3등까지 뽑기) -&gt; 유저 선택 전송 -&gt; 투표 결과 반영</a:t>
            </a:r>
          </a:p>
        </p:txBody>
      </p:sp>
      <p:pic>
        <p:nvPicPr>
          <p:cNvPr id="186" name="스크린샷 2023-10-21 오후 1.32.56.png" descr="스크린샷 2023-10-21 오후 1.32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8339" y="2606051"/>
            <a:ext cx="9686680" cy="53597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투표 컨트랙트 라이브러리 구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투표 컨트랙트 라이브러리 구조</a:t>
            </a:r>
          </a:p>
        </p:txBody>
      </p:sp>
      <p:pic>
        <p:nvPicPr>
          <p:cNvPr id="155" name="스크린샷 2023-10-21 오후 1.15.28.png" descr="스크린샷 2023-10-21 오후 1.15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5324" y="4944266"/>
            <a:ext cx="6315320" cy="3827468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VoteBaseContract : 투표 진행 및 마감에 대한 처리, 투표 결과 제공, 유저별 투표 결과 제공…"/>
          <p:cNvSpPr txBox="1"/>
          <p:nvPr>
            <p:ph type="body" sz="half" idx="1"/>
          </p:nvPr>
        </p:nvSpPr>
        <p:spPr>
          <a:xfrm>
            <a:off x="8247251" y="4248504"/>
            <a:ext cx="14930249" cy="8256012"/>
          </a:xfrm>
          <a:prstGeom prst="rect">
            <a:avLst/>
          </a:prstGeom>
        </p:spPr>
        <p:txBody>
          <a:bodyPr/>
          <a:lstStyle/>
          <a:p>
            <a:pPr/>
            <a:r>
              <a:t>VoteBaseContract : 투표 진행 및 마감에 대한 처리, 투표 결과 제공, 유저별 투표 결과 제공</a:t>
            </a:r>
          </a:p>
          <a:p>
            <a:pPr/>
            <a:r>
              <a:t>vote_id 폴더 : VoteIdBaseContract가 있음. 투표ID 발급 및 유효한 투표 ID인지 확인하는 기능을 제공함.</a:t>
            </a:r>
          </a:p>
          <a:p>
            <a:pPr/>
            <a:r>
              <a:t>vote_metadata 폴더 : VoteMetadataBaseContract, VoteMetadataInterface가 있음. 투표 선택지에 대한 메타데이터를 제공함.</a:t>
            </a:r>
          </a:p>
          <a:p>
            <a:pPr/>
            <a:r>
              <a:t>utils, library : 구현 과정에서 사용한 라이브러리와 유틸 함수들 모음.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oteBaseContr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VoteBaseContract</a:t>
            </a:r>
          </a:p>
        </p:txBody>
      </p:sp>
      <p:sp>
        <p:nvSpPr>
          <p:cNvPr id="159" name="addOption : 유저 투표를 진행하는 메서드. 실제로는 투표 형태에 맞게 이 메서드를 활용해서 투표 진행 메서드를 별도로 만들 수 있다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addOption : 유저 투표를 진행하는 메서드. 실제로는 투표 형태에 맞게 이 메서드를 활용해서 투표 진행 메서드를 별도로 만들 수 있다.</a:t>
            </a:r>
          </a:p>
          <a:p>
            <a:pPr/>
            <a:r>
              <a:t>getUserOption : 투표ID에 해당하는 유저의 선택을 반환하는 메서드. 실제로는 이 메서드를 활용해서 유저의 선택을 반환하는 메서드를 별도로 만들 수 있다.</a:t>
            </a:r>
          </a:p>
          <a:p>
            <a:pPr/>
            <a:r>
              <a:t>getTotalWeight : 투표 정산 이후 사용되며, 선택지별 유저에게 받은 가중치의 합을 보여준다. 실제로는 이 메서드를 활용해서 투표 결과를 보여주는 메서드를 별도로 만들 수 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VoteIdBaseContr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VoteIdBaseContract</a:t>
            </a:r>
          </a:p>
        </p:txBody>
      </p:sp>
      <p:sp>
        <p:nvSpPr>
          <p:cNvPr id="162" name="callVerifyUserIdentifierApi : 실명인증이 올바르게 되었는지를 확인한다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callVerifyUserIdentifierApi : 실명인증이 올바르게 되었는지를 확인한다.</a:t>
            </a:r>
          </a:p>
          <a:p>
            <a:pPr lvl="1"/>
            <a:r>
              <a:t>유저가 자바스크립트 형태로 실명인증 API를 호출하는 코드를 작성해서 넣어주면, 이를 Chainlink Functions를 통해 실행하는 형태이다.</a:t>
            </a:r>
          </a:p>
          <a:p>
            <a:pPr/>
            <a:r>
              <a:t>issueVoteIdByPhone, issueVoteIdByWallet</a:t>
            </a:r>
            <a:r>
              <a:t> : 인증 형태에 맞는 투표ID를 발급한다.</a:t>
            </a:r>
          </a:p>
          <a:p>
            <a:pPr lvl="1"/>
            <a:r>
              <a:t>callVerifyUserIdentifierApi 이후에 실행되어야 하며, 그 이전에 실행 시 오류가 발생한다.</a:t>
            </a:r>
          </a:p>
          <a:p>
            <a:pPr/>
            <a:r>
              <a:t>checkVoteIdIsValid : 투표ID의 유효성을 검사한다. 투표에서 사용.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VoteMetadataBaseContr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VoteMetadataBaseContract</a:t>
            </a:r>
          </a:p>
        </p:txBody>
      </p:sp>
      <p:sp>
        <p:nvSpPr>
          <p:cNvPr id="165" name="callOptionsMetadata : 유저가 구현해야 할 메서드로, 선택지에 대한 메타데이터를 리턴한다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callOptionsMetadata : 유저가 구현해야 할 메서드로, 선택지에 대한 메타데이터를 리턴한다.</a:t>
            </a:r>
          </a:p>
          <a:p>
            <a:pPr/>
            <a:r>
              <a:t>callOptionsMetadata에서 json 형태로 리턴할 경우, json 구성의 용이함을 위해 appendString 메서드를 따로 제공한다.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hainlink 사용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Chainlink 사용처</a:t>
            </a:r>
          </a:p>
        </p:txBody>
      </p:sp>
      <p:sp>
        <p:nvSpPr>
          <p:cNvPr id="168" name="Functions : 인증 API 호출을 위해서 사용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Functions : 인증 API 호출을 위해서 사용</a:t>
            </a:r>
          </a:p>
          <a:p>
            <a:pPr/>
            <a:r>
              <a:t>Automation : 기한에 맞춰서 투표를 마감 처리하기 위해 사용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예제 투표 컨트랙트 구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예제 투표 컨트랙트 구조</a:t>
            </a:r>
          </a:p>
        </p:txBody>
      </p:sp>
      <p:sp>
        <p:nvSpPr>
          <p:cNvPr id="171" name="ESportsVoteExample : 핵심이 되는 투표 컨트랙트.…"/>
          <p:cNvSpPr txBox="1"/>
          <p:nvPr>
            <p:ph type="body" idx="1"/>
          </p:nvPr>
        </p:nvSpPr>
        <p:spPr>
          <a:xfrm>
            <a:off x="8276395" y="3043582"/>
            <a:ext cx="14901105" cy="9460934"/>
          </a:xfrm>
          <a:prstGeom prst="rect">
            <a:avLst/>
          </a:prstGeom>
        </p:spPr>
        <p:txBody>
          <a:bodyPr/>
          <a:lstStyle/>
          <a:p>
            <a:pPr marL="451104" indent="-451104" defTabSz="1804370">
              <a:spcBef>
                <a:spcPts val="3300"/>
              </a:spcBef>
              <a:defRPr sz="3552"/>
            </a:pPr>
            <a:r>
              <a:t>ESportsVoteExample : 핵심이 되는 투표 컨트랙트.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callVerifyUserIdentifierApi : 유저 전화번호와 휴대폰으로 전송된 code가 일치하는지 확인한다. </a:t>
            </a:r>
            <a:r>
              <a:rPr>
                <a:solidFill>
                  <a:srgbClr val="929292"/>
                </a:solidFill>
              </a:rPr>
              <a:t>(Chainlink Functions를 사용함)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issueVoteId : callVerifyUserIdentifierApi가 성공적으로 이루어졌을 때 호출. 전화번호와 wallet address를 기반으로 한 voteId를 발급받는다.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select : 1등~3등까지 고르는 투표를 진행한다.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callOptionsMetadata : 선택지에 대한 메타데이터를 json 형태로 제공한다.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getVoteResult : 투표 마감 처리 이후, 1등~3등까지의 결과를 json 형태로 제공한다.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voteState : 투표 상태. </a:t>
            </a:r>
            <a:br/>
            <a:r>
              <a:t>투표 진행중, 투표 마감 후 처리중, 투표 마감의 3가지 상태가 있다.</a:t>
            </a:r>
          </a:p>
          <a:p>
            <a:pPr marL="451104" indent="-451104" defTabSz="1804370">
              <a:spcBef>
                <a:spcPts val="3300"/>
              </a:spcBef>
              <a:defRPr sz="3552"/>
            </a:pPr>
            <a:r>
              <a:t>VoteMetadata : 투표 선택지에 대한 메타데이터 struct.</a:t>
            </a:r>
          </a:p>
        </p:txBody>
      </p:sp>
      <p:pic>
        <p:nvPicPr>
          <p:cNvPr id="172" name="스크린샷 2023-10-21 오후 1.20.28.png" descr="스크린샷 2023-10-21 오후 1.20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9259" y="5715633"/>
            <a:ext cx="5826070" cy="2284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예제 투표 컨트랙트 구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예제 투표 컨트랙트 구조</a:t>
            </a:r>
          </a:p>
        </p:txBody>
      </p:sp>
      <p:sp>
        <p:nvSpPr>
          <p:cNvPr id="175" name="Chainlink Automation과 Chainlink Functions에 연결시켜 두었습니다.…"/>
          <p:cNvSpPr txBox="1"/>
          <p:nvPr>
            <p:ph type="body" sz="half" idx="1"/>
          </p:nvPr>
        </p:nvSpPr>
        <p:spPr>
          <a:xfrm>
            <a:off x="10094855" y="3043582"/>
            <a:ext cx="13082645" cy="9460934"/>
          </a:xfrm>
          <a:prstGeom prst="rect">
            <a:avLst/>
          </a:prstGeom>
        </p:spPr>
        <p:txBody>
          <a:bodyPr/>
          <a:lstStyle/>
          <a:p>
            <a:pPr/>
            <a:r>
              <a:t>Chainlink Automation과 Chainlink Functions에 연결시켜 두었습니다.</a:t>
            </a:r>
          </a:p>
          <a:p>
            <a:pPr lvl="1"/>
            <a:r>
              <a:t>Automation : 30분 단위로 동작하도록 설정, 투표 마감에 대한 처리를 위한 것.</a:t>
            </a:r>
          </a:p>
          <a:p>
            <a:pPr lvl="1"/>
            <a:r>
              <a:t>Functions : 전화번호 인증에 대한 API Call을 위한 것.</a:t>
            </a:r>
          </a:p>
        </p:txBody>
      </p:sp>
      <p:pic>
        <p:nvPicPr>
          <p:cNvPr id="176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8033" y="2660440"/>
            <a:ext cx="8884922" cy="5455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5494" y="8092889"/>
            <a:ext cx="8890001" cy="54586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예제 투표 백엔드 서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예제 투표 백엔드 서버</a:t>
            </a:r>
          </a:p>
        </p:txBody>
      </p:sp>
      <p:sp>
        <p:nvSpPr>
          <p:cNvPr id="180" name="백엔드로는 Nest.js, MySQL을 사용했고, 추가로 Naver Cloud의 SMS 문자 메세지 기능을 이용했습니다.…"/>
          <p:cNvSpPr txBox="1"/>
          <p:nvPr>
            <p:ph type="body" sz="half" idx="1"/>
          </p:nvPr>
        </p:nvSpPr>
        <p:spPr>
          <a:xfrm>
            <a:off x="9974574" y="3393311"/>
            <a:ext cx="13202926" cy="9111205"/>
          </a:xfrm>
          <a:prstGeom prst="rect">
            <a:avLst/>
          </a:prstGeom>
        </p:spPr>
        <p:txBody>
          <a:bodyPr/>
          <a:lstStyle/>
          <a:p>
            <a:pPr marL="585215" indent="-585215" defTabSz="2340805">
              <a:spcBef>
                <a:spcPts val="4300"/>
              </a:spcBef>
              <a:defRPr sz="4608"/>
            </a:pPr>
            <a:r>
              <a:t>백엔드로는 Nest.js, MySQL을 사용했고, 추가로 Naver Cloud의 SMS 문자 메세지 기능을 이용했습니다.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[POST] /auth/request_code : 유저 전화번호로 인증번호를 발송한다.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[POST] /auth/validate_code : 전화번호와 코드를 받아서, 전화번호가 유효한지를 확인한다. (투표 컨트랙트에서 유효한 전화번호인지 확인할 때 호출하는 API.)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[GET] /metadata : 투표 선택지에 대한 메타데이터. 현재는 사용하지 않는다.</a:t>
            </a:r>
          </a:p>
        </p:txBody>
      </p:sp>
      <p:sp>
        <p:nvSpPr>
          <p:cNvPr id="181" name="주소 : http://49.50.162.41:3097/docs"/>
          <p:cNvSpPr txBox="1"/>
          <p:nvPr/>
        </p:nvSpPr>
        <p:spPr>
          <a:xfrm>
            <a:off x="1245020" y="2578632"/>
            <a:ext cx="5041088" cy="48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주소 : </a:t>
            </a:r>
            <a:r>
              <a:rPr u="sng">
                <a:hlinkClick r:id="rId2" invalidUrl="" action="" tgtFrame="" tooltip="" history="1" highlightClick="0" endSnd="0"/>
              </a:rPr>
              <a:t>http://49.50.162.41:3097/docs</a:t>
            </a:r>
          </a:p>
        </p:txBody>
      </p:sp>
      <p:pic>
        <p:nvPicPr>
          <p:cNvPr id="182" name="스크린샷 2023-10-21 오후 1.27.27.png" descr="스크린샷 2023-10-21 오후 1.27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0955" y="3394671"/>
            <a:ext cx="8029107" cy="39908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